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9"/>
  </p:notesMasterIdLst>
  <p:handoutMasterIdLst>
    <p:handoutMasterId r:id="rId20"/>
  </p:handoutMasterIdLst>
  <p:sldIdLst>
    <p:sldId id="769" r:id="rId7"/>
    <p:sldId id="1581" r:id="rId8"/>
    <p:sldId id="1602" r:id="rId9"/>
    <p:sldId id="1606" r:id="rId10"/>
    <p:sldId id="1604" r:id="rId11"/>
    <p:sldId id="1607" r:id="rId12"/>
    <p:sldId id="1608" r:id="rId13"/>
    <p:sldId id="1584" r:id="rId14"/>
    <p:sldId id="1603" r:id="rId15"/>
    <p:sldId id="1588" r:id="rId16"/>
    <p:sldId id="1587" r:id="rId17"/>
    <p:sldId id="1677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7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75027-8BF0-68E2-9A3B-8645A7C4B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125681-CADE-DAF4-234E-088BAEA399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06854-CA17-C57D-C88A-C2983E58A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B2829-EADA-2341-0FB9-205C81949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803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F7410-CAF6-75AC-85E6-3FD101B19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04726-50C7-2844-0140-D19F7ADFD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6D20F4-3931-4062-360B-19557C260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3A911-D7F3-512E-1B84-C5EA365C42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8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hyperlink" Target="http://www.youtube.com/@neuromancer_Sci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gona.github.io/" TargetMode="External"/><Relationship Id="rId7" Type="http://schemas.openxmlformats.org/officeDocument/2006/relationships/hyperlink" Target="http://www.youtube.com/@neuromancer_Sci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pnnl/neuromancer" TargetMode="External"/><Relationship Id="rId5" Type="http://schemas.openxmlformats.org/officeDocument/2006/relationships/image" Target="../media/image38.png"/><Relationship Id="rId4" Type="http://schemas.openxmlformats.org/officeDocument/2006/relationships/hyperlink" Target="mailto:jdrgona1@jh.edu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xiv.org/abs/2504.12952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hyperlink" Target="https://github.com/pnnl/neuromancer/blob/master/examples/ODEs/Part_7_DeepKoopman.ipynb" TargetMode="Externa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hyperlink" Target="https://doi.org/10.1063/5.0109093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63/5.010909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NeuralDA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hyperlink" Target="https://github.com/pnnl/NeuralDAEs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pnnl/NeuralDAEs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pnnl/neuromancer/tree/Lyapunov_DPC" TargetMode="External"/><Relationship Id="rId5" Type="http://schemas.openxmlformats.org/officeDocument/2006/relationships/hyperlink" Target="https://github.com/pnnl/neuromancer/blob/master/examples/control/Part_5_neural_Lyapunov.ipynb" TargetMode="Externa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7117415" cy="544124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Safe Physics-Informed Learning in Dynamics and Control</a:t>
            </a:r>
            <a:endParaRPr lang="en-US" sz="36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3C744-4004-0064-ACD5-0853C61CE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635D0-C7E9-2213-6578-6DE18652E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D01BAF-067B-2E4B-0E21-3C34F9D34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CEC14FC-2288-E655-0D3A-3D8184B48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2ABDE3-BED9-F67A-26E7-6F44EAA8AD29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4EDEA-08C9-4862-7D54-A956B79608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BF10B-A119-1990-3EB8-40246A17EA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CDDAC2-561F-8D33-CA33-B426C789DF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7AA989-AC72-BD37-26E6-61B601F39B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CF7A835-CF04-DB61-1CDD-542873476B01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3852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11</a:t>
            </a:fld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100" y="2074003"/>
            <a:ext cx="2486025" cy="2486025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527711" y="795741"/>
            <a:ext cx="5493148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Uncertainty Quantification (UQ)</a:t>
            </a:r>
          </a:p>
          <a:p>
            <a:pPr lvl="1"/>
            <a:r>
              <a:rPr lang="en-US" sz="1600" dirty="0"/>
              <a:t>Conservatism vs. performance tradeoff</a:t>
            </a:r>
          </a:p>
          <a:p>
            <a:pPr lvl="1"/>
            <a:r>
              <a:rPr lang="en-US" sz="1600" dirty="0"/>
              <a:t>Safe exploration in learning-based control</a:t>
            </a:r>
          </a:p>
          <a:p>
            <a:pPr lvl="1"/>
            <a:r>
              <a:rPr lang="en-US" sz="1600" dirty="0"/>
              <a:t>Scalability of guarantees and verification methods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Integrated UQ and safety filters</a:t>
            </a:r>
          </a:p>
          <a:p>
            <a:pPr lvl="1"/>
            <a:r>
              <a:rPr lang="en-US" sz="1600" dirty="0"/>
              <a:t>Differentiable control theory-inspired learning architectures</a:t>
            </a:r>
          </a:p>
          <a:p>
            <a:pPr lvl="1"/>
            <a:r>
              <a:rPr lang="en-US" sz="1600" dirty="0"/>
              <a:t>Sample efficient safe learning-based control</a:t>
            </a:r>
          </a:p>
          <a:p>
            <a:pPr lvl="1"/>
            <a:r>
              <a:rPr lang="en-US" sz="1600" dirty="0"/>
              <a:t>Benchmarking and software tools</a:t>
            </a:r>
          </a:p>
          <a:p>
            <a:r>
              <a:rPr lang="en-US" sz="1600" b="1" dirty="0"/>
              <a:t>Follow up</a:t>
            </a:r>
          </a:p>
          <a:p>
            <a:pPr lvl="1"/>
            <a:r>
              <a:rPr lang="en-US" sz="1400" dirty="0"/>
              <a:t>TuC04  Tutorial Session, Governor's Sq. 15, 15:30-17:00,</a:t>
            </a:r>
          </a:p>
          <a:p>
            <a:pPr marL="457182" lvl="1" indent="0">
              <a:buNone/>
            </a:pPr>
            <a:endParaRPr lang="en-US" sz="1267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413206" y="4501438"/>
            <a:ext cx="6941703" cy="503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hlinkClick r:id="rId3"/>
              </a:rPr>
              <a:t>drgona.github.io</a:t>
            </a:r>
            <a:r>
              <a:rPr lang="en-US" sz="1600" b="1" dirty="0"/>
              <a:t>		</a:t>
            </a:r>
            <a:r>
              <a:rPr lang="en-US" sz="1600" b="1" dirty="0">
                <a:hlinkClick r:id="rId4"/>
              </a:rPr>
              <a:t>jdrgona1@jh.edu</a:t>
            </a:r>
            <a:r>
              <a:rPr lang="en-US" sz="1600" b="1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0B0853-DF9A-DE8B-0020-73F399F7C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100" y="747903"/>
            <a:ext cx="2686594" cy="12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43A2BF-B59C-2084-FD29-5F4541CBAE8B}"/>
              </a:ext>
            </a:extLst>
          </p:cNvPr>
          <p:cNvSpPr txBox="1"/>
          <p:nvPr/>
        </p:nvSpPr>
        <p:spPr>
          <a:xfrm>
            <a:off x="5530478" y="4594861"/>
            <a:ext cx="3444437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6"/>
              </a:rPr>
              <a:t>github.com/</a:t>
            </a:r>
            <a:r>
              <a:rPr lang="en-US" sz="1600" b="1" dirty="0" err="1">
                <a:latin typeface="+mj-lt"/>
                <a:hlinkClick r:id="rId6"/>
              </a:rPr>
              <a:t>pnnl</a:t>
            </a:r>
            <a:r>
              <a:rPr lang="en-US" sz="1600" b="1" dirty="0">
                <a:latin typeface="+mj-lt"/>
                <a:hlinkClick r:id="rId6"/>
              </a:rPr>
              <a:t>/</a:t>
            </a:r>
            <a:r>
              <a:rPr lang="en-US" sz="1600" b="1" dirty="0" err="1">
                <a:latin typeface="+mj-lt"/>
                <a:hlinkClick r:id="rId6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7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BF43B-9835-91EB-156D-0BAD69D92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7DE1E-93C3-912E-0B48-9F764DED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3D3517-9B3D-5D5E-6E8C-18E056DB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CF53D-79F7-E9A4-0162-533D9CDC07B9}"/>
              </a:ext>
            </a:extLst>
          </p:cNvPr>
          <p:cNvSpPr txBox="1"/>
          <p:nvPr/>
        </p:nvSpPr>
        <p:spPr>
          <a:xfrm>
            <a:off x="11244" y="3117874"/>
            <a:ext cx="153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Aaron Tuor</a:t>
            </a:r>
          </a:p>
          <a:p>
            <a:pPr algn="ctr"/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45B9C3A-8925-2B43-5D92-4BFF09586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480" y="1467500"/>
            <a:ext cx="1326361" cy="16111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57FD70-73FA-C6DC-D9B9-AB9EC7F12F3F}"/>
              </a:ext>
            </a:extLst>
          </p:cNvPr>
          <p:cNvSpPr txBox="1"/>
          <p:nvPr/>
        </p:nvSpPr>
        <p:spPr>
          <a:xfrm>
            <a:off x="7618642" y="3117874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AF2D492B-DE86-B9A5-5E7F-3757B262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73" y="1543329"/>
            <a:ext cx="1535301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BC1F7-7B04-AD32-197D-B928F5C6C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933667" y="4335594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9AFA1116-8D7A-8B3F-B3D0-1E78B433C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034" y="388605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A8FA0F-804D-09A4-B738-B5D412CBB7C9}"/>
              </a:ext>
            </a:extLst>
          </p:cNvPr>
          <p:cNvSpPr txBox="1"/>
          <p:nvPr/>
        </p:nvSpPr>
        <p:spPr>
          <a:xfrm>
            <a:off x="1350772" y="3123394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D991135-45F2-ADFC-8E1B-133534405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1562290" y="1548849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A6369-E6BC-5346-170C-388D1D00BE17}"/>
              </a:ext>
            </a:extLst>
          </p:cNvPr>
          <p:cNvSpPr txBox="1"/>
          <p:nvPr/>
        </p:nvSpPr>
        <p:spPr>
          <a:xfrm>
            <a:off x="2841167" y="311489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E8A15F8F-77DB-CC5C-D8B5-82BD79252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38" y="1546050"/>
            <a:ext cx="1517489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C004B86-179D-7E4E-D5AF-348E68F5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373" y="1530337"/>
            <a:ext cx="1233691" cy="158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300807-DB3F-D1BC-AC54-99797B3F4451}"/>
              </a:ext>
            </a:extLst>
          </p:cNvPr>
          <p:cNvSpPr txBox="1"/>
          <p:nvPr/>
        </p:nvSpPr>
        <p:spPr>
          <a:xfrm>
            <a:off x="4319974" y="311489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Rahul </a:t>
            </a:r>
          </a:p>
          <a:p>
            <a:pPr algn="ctr"/>
            <a:r>
              <a:rPr lang="en-US" sz="1600" b="1" dirty="0" err="1"/>
              <a:t>Birmiwal</a:t>
            </a:r>
            <a:endParaRPr 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5E4536E-7A54-7068-F934-235458785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7" t="1321" r="37513" b="31867"/>
          <a:stretch/>
        </p:blipFill>
        <p:spPr bwMode="auto">
          <a:xfrm>
            <a:off x="6009680" y="1515246"/>
            <a:ext cx="1405528" cy="154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A57706-872D-A7EB-3F6D-318479FBCE14}"/>
              </a:ext>
            </a:extLst>
          </p:cNvPr>
          <p:cNvSpPr txBox="1"/>
          <p:nvPr/>
        </p:nvSpPr>
        <p:spPr>
          <a:xfrm>
            <a:off x="5711937" y="310248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Bruno </a:t>
            </a:r>
          </a:p>
          <a:p>
            <a:pPr algn="ctr"/>
            <a:r>
              <a:rPr lang="en-US" sz="1600" b="1" dirty="0"/>
              <a:t>Jacob</a:t>
            </a:r>
          </a:p>
        </p:txBody>
      </p:sp>
    </p:spTree>
    <p:extLst>
      <p:ext uri="{BB962C8B-B14F-4D97-AF65-F5344CB8AC3E}">
        <p14:creationId xmlns:p14="http://schemas.microsoft.com/office/powerpoint/2010/main" val="422217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529AB1-8FBD-78CA-BAFC-DA589147F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12566"/>
              </p:ext>
            </p:extLst>
          </p:nvPr>
        </p:nvGraphicFramePr>
        <p:xfrm>
          <a:off x="6898823" y="4170533"/>
          <a:ext cx="1909899" cy="320040"/>
        </p:xfrm>
        <a:graphic>
          <a:graphicData uri="http://schemas.openxmlformats.org/drawingml/2006/table">
            <a:tbl>
              <a:tblPr/>
              <a:tblGrid>
                <a:gridCol w="1909899">
                  <a:extLst>
                    <a:ext uri="{9D8B030D-6E8A-4147-A177-3AD203B41FA5}">
                      <a16:colId xmlns:a16="http://schemas.microsoft.com/office/drawing/2014/main" val="23869180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500" b="0" u="none" strike="noStrike" dirty="0">
                          <a:effectLst/>
                          <a:hlinkClick r:id="rId2"/>
                        </a:rPr>
                        <a:t>arXiv:2504.12952</a:t>
                      </a:r>
                      <a:endParaRPr lang="en-US" sz="1500" dirty="0">
                        <a:effectLst/>
                      </a:endParaRPr>
                    </a:p>
                  </a:txBody>
                  <a:tcPr marR="412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320451"/>
                  </a:ext>
                </a:extLst>
              </a:tr>
            </a:tbl>
          </a:graphicData>
        </a:graphic>
      </p:graphicFrame>
      <p:pic>
        <p:nvPicPr>
          <p:cNvPr id="10" name="Picture 9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40791938-4B5C-29A3-62C1-2001D8861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728" y="2029466"/>
            <a:ext cx="1981200" cy="1981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D7EC6A-D171-BB7E-42FF-F9A98FEB6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709579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D82211F-4952-BC34-4DEF-482B015F5F3B}"/>
              </a:ext>
            </a:extLst>
          </p:cNvPr>
          <p:cNvSpPr txBox="1">
            <a:spLocks/>
          </p:cNvSpPr>
          <p:nvPr/>
        </p:nvSpPr>
        <p:spPr>
          <a:xfrm>
            <a:off x="147326" y="1829386"/>
            <a:ext cx="6828242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400" b="1" dirty="0"/>
              <a:t>II. SAFE LEARNING FOR DYNAMICS</a:t>
            </a:r>
          </a:p>
          <a:p>
            <a:pPr marL="342900" indent="-342900">
              <a:spcBef>
                <a:spcPts val="600"/>
              </a:spcBef>
              <a:buAutoNum type="alphaUcPeriod"/>
            </a:pPr>
            <a:r>
              <a:rPr lang="en-US" sz="1400" dirty="0"/>
              <a:t>Stability Guarantees</a:t>
            </a:r>
          </a:p>
          <a:p>
            <a:pPr marL="342900" indent="-342900">
              <a:spcBef>
                <a:spcPts val="600"/>
              </a:spcBef>
              <a:buAutoNum type="alphaUcPeriod"/>
            </a:pPr>
            <a:r>
              <a:rPr lang="en-US" sz="1400" dirty="0"/>
              <a:t>Constraints Satisfaction</a:t>
            </a:r>
          </a:p>
          <a:p>
            <a:pPr marL="342900" indent="-342900">
              <a:spcBef>
                <a:spcPts val="600"/>
              </a:spcBef>
              <a:buAutoNum type="alphaUcPeriod"/>
            </a:pPr>
            <a:r>
              <a:rPr lang="en-US" sz="1400" dirty="0"/>
              <a:t>Uncertainty Quantification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b="1" dirty="0"/>
              <a:t>III. SAFE LEARNING FOR CONTROL</a:t>
            </a:r>
          </a:p>
          <a:p>
            <a:pPr marL="342900" indent="-342900">
              <a:spcBef>
                <a:spcPts val="600"/>
              </a:spcBef>
              <a:buAutoNum type="alphaUcPeriod"/>
            </a:pPr>
            <a:r>
              <a:rPr lang="en-US" sz="1400" dirty="0"/>
              <a:t>Learning-based Model Predictive Control and Predictive Safety Filters</a:t>
            </a:r>
          </a:p>
          <a:p>
            <a:pPr marL="342900" indent="-342900">
              <a:spcBef>
                <a:spcPts val="600"/>
              </a:spcBef>
              <a:buAutoNum type="alphaUcPeriod"/>
            </a:pPr>
            <a:r>
              <a:rPr lang="en-US" sz="1400" dirty="0"/>
              <a:t>Control Barrier and Control Lyapunov Functions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b="1" dirty="0"/>
              <a:t>IV. SAFETY VERIFICATION METHODS</a:t>
            </a:r>
          </a:p>
          <a:p>
            <a:pPr marL="342900" indent="-342900">
              <a:spcBef>
                <a:spcPts val="600"/>
              </a:spcBef>
              <a:buAutoNum type="alphaUcPeriod"/>
            </a:pPr>
            <a:r>
              <a:rPr lang="en-US" sz="1400" dirty="0"/>
              <a:t>Reachability Analysis Methods</a:t>
            </a:r>
          </a:p>
          <a:p>
            <a:pPr marL="342900" indent="-342900">
              <a:spcBef>
                <a:spcPts val="600"/>
              </a:spcBef>
              <a:buAutoNum type="alphaUcPeriod"/>
            </a:pPr>
            <a:r>
              <a:rPr lang="en-US" sz="1400" dirty="0"/>
              <a:t>Constrained Optimization-based Methods</a:t>
            </a:r>
          </a:p>
          <a:p>
            <a:pPr marL="342900" indent="-342900">
              <a:spcBef>
                <a:spcPts val="600"/>
              </a:spcBef>
              <a:buAutoNum type="alphaUcPeriod"/>
            </a:pPr>
            <a:r>
              <a:rPr lang="en-US" sz="1400" dirty="0"/>
              <a:t>Simulation and Sampling-based Methods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b="1" dirty="0"/>
              <a:t>V. CHALLENGES AND OPPORTUNITIES</a:t>
            </a:r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169240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dirty="0"/>
              <a:t>: batched time-series of states and inputs.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183539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dirty="0"/>
              <a:t>: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180025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</a:t>
            </a:r>
            <a:r>
              <a:rPr lang="en-US" sz="1250" dirty="0"/>
              <a:t>: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34748" y="4286269"/>
            <a:ext cx="80746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  <a:br>
              <a:rPr lang="en-US" sz="1250" dirty="0"/>
            </a:br>
            <a:r>
              <a:rPr lang="en-US" sz="1250" dirty="0">
                <a:hlinkClick r:id="rId4"/>
              </a:rPr>
              <a:t>https://github.com/pnnl/neuromancer/blob/master/examples/ODEs/Part_7_DeepKoopman.ipynb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2924155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808"/>
          <a:stretch/>
        </p:blipFill>
        <p:spPr>
          <a:xfrm>
            <a:off x="373683" y="2618119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893"/>
          <a:stretch/>
        </p:blipFill>
        <p:spPr>
          <a:xfrm>
            <a:off x="3044784" y="2660588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8" y="2937567"/>
            <a:ext cx="310038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2660" y="2647070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1953" y="3405880"/>
            <a:ext cx="1763669" cy="81128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D8000245-2301-AC10-60ED-D4ACAE72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069" y="169335"/>
            <a:ext cx="7039113" cy="393076"/>
          </a:xfrm>
        </p:spPr>
        <p:txBody>
          <a:bodyPr/>
          <a:lstStyle/>
          <a:p>
            <a:r>
              <a:rPr lang="en-US" sz="2000" dirty="0"/>
              <a:t>Learning to Model (L2M) Dynamical Systems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758" t="7502" r="51037" b="60892"/>
          <a:stretch/>
        </p:blipFill>
        <p:spPr>
          <a:xfrm>
            <a:off x="1419852" y="789564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2E27-72F0-BDE7-FF68-DCE2DE047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89C5-9CBE-D426-E40C-FA8D2A441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169335"/>
            <a:ext cx="8516983" cy="280088"/>
          </a:xfrm>
        </p:spPr>
        <p:txBody>
          <a:bodyPr>
            <a:noAutofit/>
          </a:bodyPr>
          <a:lstStyle/>
          <a:p>
            <a:r>
              <a:rPr lang="en-US" sz="1800" dirty="0"/>
              <a:t>Learning Networked Dynamical Systems via Universal Differential Equations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82DE9E-C1F1-98E8-A9C3-192B7A6DE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66" y="657163"/>
            <a:ext cx="4611189" cy="18848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623318-50EC-245A-F11C-888DCF690931}"/>
              </a:ext>
            </a:extLst>
          </p:cNvPr>
          <p:cNvSpPr txBox="1"/>
          <p:nvPr/>
        </p:nvSpPr>
        <p:spPr>
          <a:xfrm>
            <a:off x="374136" y="2553338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7E7A5B-FC00-5376-F509-EA1B8FDF8404}"/>
              </a:ext>
            </a:extLst>
          </p:cNvPr>
          <p:cNvSpPr txBox="1"/>
          <p:nvPr/>
        </p:nvSpPr>
        <p:spPr>
          <a:xfrm>
            <a:off x="3408403" y="2550836"/>
            <a:ext cx="1513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Coupling adjacency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F22E2B-6572-E081-BFAC-EEDC1C03A009}"/>
              </a:ext>
            </a:extLst>
          </p:cNvPr>
          <p:cNvSpPr txBox="1"/>
          <p:nvPr/>
        </p:nvSpPr>
        <p:spPr>
          <a:xfrm>
            <a:off x="91534" y="3073369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Ground truth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4B3DBB9-8D69-62F0-6AAE-D20062EC0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81" y="627485"/>
            <a:ext cx="4125025" cy="231165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2ADD834-2F88-8C84-3393-A7BCB1E0C15E}"/>
              </a:ext>
            </a:extLst>
          </p:cNvPr>
          <p:cNvSpPr txBox="1"/>
          <p:nvPr/>
        </p:nvSpPr>
        <p:spPr>
          <a:xfrm>
            <a:off x="6095488" y="3125208"/>
            <a:ext cx="2900070" cy="136191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Generalization </a:t>
            </a:r>
            <a:r>
              <a:rPr lang="en-US" sz="1375" dirty="0"/>
              <a:t>of learned dynamics on never-seen network topology. </a:t>
            </a:r>
          </a:p>
          <a:p>
            <a:pPr algn="ctr"/>
            <a:r>
              <a:rPr lang="en-US" sz="1375" dirty="0"/>
              <a:t>Learned dynamics qualitatively retains the attractor shape even </a:t>
            </a:r>
            <a:r>
              <a:rPr lang="en-US" sz="1375" b="1" dirty="0"/>
              <a:t>on</a:t>
            </a:r>
            <a:r>
              <a:rPr lang="en-US" sz="1375" dirty="0"/>
              <a:t> </a:t>
            </a:r>
            <a:r>
              <a:rPr lang="en-US" sz="1375" b="1" dirty="0"/>
              <a:t>out of distribution data.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B769DC-C551-097E-EB8F-E8334D67A02A}"/>
              </a:ext>
            </a:extLst>
          </p:cNvPr>
          <p:cNvSpPr txBox="1"/>
          <p:nvPr/>
        </p:nvSpPr>
        <p:spPr>
          <a:xfrm>
            <a:off x="91534" y="3712560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Networked NODE: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A643C0-8971-8050-E89A-B08B7901E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663" y="4216626"/>
            <a:ext cx="3731733" cy="444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11C6E-B549-0254-D092-677DB61A2802}"/>
              </a:ext>
            </a:extLst>
          </p:cNvPr>
          <p:cNvSpPr txBox="1"/>
          <p:nvPr/>
        </p:nvSpPr>
        <p:spPr>
          <a:xfrm>
            <a:off x="81145" y="4292852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Sparsity-promoting loss: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F2A3E0-E0AC-4D1E-DBD9-AB6754F04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387" y="3000103"/>
            <a:ext cx="2501068" cy="444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1CBA2-0ABE-523C-7284-2ADCC57A6B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5549" y="3021593"/>
            <a:ext cx="1751502" cy="5086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E25EDD-7C6F-A5A6-CD51-B539B0AB89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0798" y="3609621"/>
            <a:ext cx="2358893" cy="5276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48CFC6-4B50-1667-A885-10F3A168FC7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928" b="-2887"/>
          <a:stretch>
            <a:fillRect/>
          </a:stretch>
        </p:blipFill>
        <p:spPr>
          <a:xfrm>
            <a:off x="4008893" y="3703169"/>
            <a:ext cx="1975935" cy="3403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37C5EA-CE3A-FF87-705A-89AA3859E67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95409" t="15399" r="813" b="5596"/>
          <a:stretch>
            <a:fillRect/>
          </a:stretch>
        </p:blipFill>
        <p:spPr>
          <a:xfrm>
            <a:off x="3853942" y="3785011"/>
            <a:ext cx="77174" cy="254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2935B8-86BD-FE39-68A9-F76CFC59229F}"/>
              </a:ext>
            </a:extLst>
          </p:cNvPr>
          <p:cNvSpPr txBox="1"/>
          <p:nvPr/>
        </p:nvSpPr>
        <p:spPr>
          <a:xfrm>
            <a:off x="269966" y="4743390"/>
            <a:ext cx="8429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Koch, Zhao Chen, Aaron Tuor, Jan Drgona, </a:t>
            </a:r>
            <a:r>
              <a:rPr lang="en-US" sz="1000" dirty="0" err="1"/>
              <a:t>Draguna</a:t>
            </a:r>
            <a:r>
              <a:rPr lang="en-US" sz="1000" dirty="0"/>
              <a:t> Vrabie, Structural Inference of Networked Dynamical Systems with Universal Differential Equations, Chaos: An interdisciplinary Journal of Nonlinear Science, </a:t>
            </a:r>
            <a:r>
              <a:rPr lang="en-US" sz="1000" u="sng" dirty="0">
                <a:solidFill>
                  <a:srgbClr val="0066CC"/>
                </a:solidFill>
                <a:latin typeface="Helvetica" panose="020B0604020202020204" pitchFamily="34" charset="0"/>
                <a:hlinkClick r:id="rId10"/>
              </a:rPr>
              <a:t>doi.org/10.1063/5.0109093</a:t>
            </a:r>
            <a:r>
              <a:rPr lang="en-US" sz="1000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89242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75BBA-B989-5382-306B-193238990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7A3109-FFD5-7D8B-76C6-495DD75E06AD}"/>
              </a:ext>
            </a:extLst>
          </p:cNvPr>
          <p:cNvSpPr txBox="1"/>
          <p:nvPr/>
        </p:nvSpPr>
        <p:spPr>
          <a:xfrm>
            <a:off x="269966" y="4743390"/>
            <a:ext cx="8429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Koch, Zhao Chen, Aaron Tuor, Jan Drgona, </a:t>
            </a:r>
            <a:r>
              <a:rPr lang="en-US" sz="1000" dirty="0" err="1"/>
              <a:t>Draguna</a:t>
            </a:r>
            <a:r>
              <a:rPr lang="en-US" sz="1000" dirty="0"/>
              <a:t> Vrabie, Structural Inference of Networked Dynamical Systems with Universal Differential Equations, Chaos: An interdisciplinary Journal of Nonlinear Science, </a:t>
            </a:r>
            <a:r>
              <a:rPr lang="en-US" sz="1000" u="sng" dirty="0">
                <a:solidFill>
                  <a:srgbClr val="0066CC"/>
                </a:solidFill>
                <a:latin typeface="Helvetica" panose="020B0604020202020204" pitchFamily="34" charset="0"/>
                <a:hlinkClick r:id="rId3"/>
              </a:rPr>
              <a:t>doi.org/10.1063/5.0109093</a:t>
            </a:r>
            <a:r>
              <a:rPr lang="en-US" sz="1000" dirty="0"/>
              <a:t>, 2023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D7BB21-4D33-A25F-B47F-C8EE3F210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06" y="524417"/>
            <a:ext cx="7724503" cy="36098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08C235C-DE6F-5BA0-C1BC-B9CA348D2689}"/>
              </a:ext>
            </a:extLst>
          </p:cNvPr>
          <p:cNvSpPr txBox="1"/>
          <p:nvPr/>
        </p:nvSpPr>
        <p:spPr>
          <a:xfrm>
            <a:off x="1254430" y="4315154"/>
            <a:ext cx="6256713" cy="3039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Learning adjacency matrix of the unknown network ODE system.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CBDC651E-207A-3642-DFCC-762E92732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" y="169335"/>
            <a:ext cx="8516983" cy="280088"/>
          </a:xfrm>
        </p:spPr>
        <p:txBody>
          <a:bodyPr>
            <a:noAutofit/>
          </a:bodyPr>
          <a:lstStyle/>
          <a:p>
            <a:r>
              <a:rPr lang="en-US" sz="1800" dirty="0"/>
              <a:t>Learning Networked Dynamical Systems via Universal Differential Equations</a:t>
            </a:r>
          </a:p>
        </p:txBody>
      </p:sp>
    </p:spTree>
    <p:extLst>
      <p:ext uri="{BB962C8B-B14F-4D97-AF65-F5344CB8AC3E}">
        <p14:creationId xmlns:p14="http://schemas.microsoft.com/office/powerpoint/2010/main" val="280908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0587-ABB1-EA4E-73C6-4FEB4F3F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79EB6-BBBD-A74D-26C8-301B3952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5DE1E-764F-0499-DB77-5432F4B8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4"/>
            <a:ext cx="8225280" cy="307778"/>
          </a:xfrm>
        </p:spPr>
        <p:txBody>
          <a:bodyPr/>
          <a:lstStyle/>
          <a:p>
            <a:r>
              <a:rPr lang="en-US" sz="1800" dirty="0"/>
              <a:t>Learning Neural Differential Algebraic Equations via Operator Splitting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11C12-F8E9-0698-79B1-AF8013AFFF0B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DC876-FBCD-CBA3-E0D3-3E714A3C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8" y="1189624"/>
            <a:ext cx="4235938" cy="198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7413E-8A46-F686-4E2F-69D877D5A3BF}"/>
              </a:ext>
            </a:extLst>
          </p:cNvPr>
          <p:cNvSpPr txBox="1"/>
          <p:nvPr/>
        </p:nvSpPr>
        <p:spPr>
          <a:xfrm>
            <a:off x="244115" y="811340"/>
            <a:ext cx="3495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DAE parameter estimation problem: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132FCE-8C68-CC58-5FBF-B45F9E14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894" y="2013067"/>
            <a:ext cx="4394751" cy="1934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920A85-CC7E-E0CB-B899-B8E6A61D3450}"/>
              </a:ext>
            </a:extLst>
          </p:cNvPr>
          <p:cNvSpPr txBox="1"/>
          <p:nvPr/>
        </p:nvSpPr>
        <p:spPr>
          <a:xfrm>
            <a:off x="244115" y="3296271"/>
            <a:ext cx="397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</a:t>
            </a:r>
            <a:r>
              <a:rPr lang="en-US" sz="1400" b="1" dirty="0"/>
              <a:t>Picard–Lindelöf theorem</a:t>
            </a:r>
            <a:r>
              <a:rPr lang="en-US" sz="1400" dirty="0"/>
              <a:t> (also called the Cauchy–Lipschitz theorem) gives </a:t>
            </a:r>
            <a:r>
              <a:rPr lang="en-US" sz="1400" b="1" dirty="0"/>
              <a:t>sufficient conditions</a:t>
            </a:r>
            <a:r>
              <a:rPr lang="en-US" sz="1400" dirty="0"/>
              <a:t> under which an </a:t>
            </a:r>
            <a:r>
              <a:rPr lang="en-US" sz="1400" b="1" dirty="0"/>
              <a:t>initial value problem </a:t>
            </a:r>
            <a:r>
              <a:rPr lang="en-US" sz="1400" dirty="0"/>
              <a:t>(IVP) for an ordinary differential equation (ODE) has a </a:t>
            </a:r>
            <a:r>
              <a:rPr lang="en-US" sz="1400" b="1" dirty="0"/>
              <a:t>unique solution</a:t>
            </a:r>
            <a:r>
              <a:rPr lang="en-US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C3590-8E27-FC13-EEB9-4CEF9E58C4F7}"/>
              </a:ext>
            </a:extLst>
          </p:cNvPr>
          <p:cNvSpPr txBox="1"/>
          <p:nvPr/>
        </p:nvSpPr>
        <p:spPr>
          <a:xfrm>
            <a:off x="4572000" y="811340"/>
            <a:ext cx="39751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continuous in both 𝑡 and 𝑥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Lipschitz continuous in 𝑥 on some neighborhood of initial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ABCF1-CAFB-511C-9D21-B96C8B722847}"/>
              </a:ext>
            </a:extLst>
          </p:cNvPr>
          <p:cNvSpPr txBox="1"/>
          <p:nvPr/>
        </p:nvSpPr>
        <p:spPr>
          <a:xfrm>
            <a:off x="4451859" y="4075633"/>
            <a:ext cx="444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[30] K. E. Brenan, S. L. Campbell, and L. R. Petzold, Numerical Solution of Initial-Value Problems in Differential-Algebraic Equations. SIAM, 1996.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74061E-BC54-3C79-B03F-4DD3AFEA407D}"/>
              </a:ext>
            </a:extLst>
          </p:cNvPr>
          <p:cNvSpPr txBox="1"/>
          <p:nvPr/>
        </p:nvSpPr>
        <p:spPr>
          <a:xfrm>
            <a:off x="465476" y="4584484"/>
            <a:ext cx="301730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4"/>
              </a:rPr>
              <a:t>https://github.com/pnnl/NeuralDAEs</a:t>
            </a:r>
            <a:r>
              <a:rPr lang="en-US" sz="12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685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4783-13F1-3AD3-0362-2E5733708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10768-5BBE-C6D2-9299-52E214A4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6180A-3DD7-F8D2-3C35-87514758BCAE}"/>
              </a:ext>
            </a:extLst>
          </p:cNvPr>
          <p:cNvSpPr txBox="1"/>
          <p:nvPr/>
        </p:nvSpPr>
        <p:spPr>
          <a:xfrm>
            <a:off x="327045" y="701024"/>
            <a:ext cx="399726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Our neural DAE time stepper architecture is inspired by operator splitting methods for ODEs: </a:t>
            </a:r>
            <a:endParaRPr lang="en-US" sz="1375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FC9E0-0584-510B-DEC2-43B4D8FD932A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3048E-0B24-397C-1F9E-AFA86DEE48E6}"/>
              </a:ext>
            </a:extLst>
          </p:cNvPr>
          <p:cNvSpPr txBox="1"/>
          <p:nvPr/>
        </p:nvSpPr>
        <p:spPr>
          <a:xfrm>
            <a:off x="465476" y="4584484"/>
            <a:ext cx="301730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2"/>
              </a:rPr>
              <a:t>https://github.com/pnnl/NeuralDAEs</a:t>
            </a:r>
            <a:r>
              <a:rPr lang="en-US" sz="125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863A9-258F-E2D0-BB32-A4678A024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34" y="1177812"/>
            <a:ext cx="1776582" cy="592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87797-0BC9-3729-9EC6-A4D7085AE673}"/>
              </a:ext>
            </a:extLst>
          </p:cNvPr>
          <p:cNvSpPr txBox="1"/>
          <p:nvPr/>
        </p:nvSpPr>
        <p:spPr>
          <a:xfrm>
            <a:off x="287856" y="1908322"/>
            <a:ext cx="33746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Lie-Trotter splitting scheme for ODEs: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FF9EE9-CEEB-5E15-A46F-F954C24B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08" y="2223264"/>
            <a:ext cx="3205644" cy="8172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F4868F-8B43-19EE-14CB-E776F38BCFE8}"/>
              </a:ext>
            </a:extLst>
          </p:cNvPr>
          <p:cNvSpPr txBox="1"/>
          <p:nvPr/>
        </p:nvSpPr>
        <p:spPr>
          <a:xfrm>
            <a:off x="287856" y="325440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Operator splitting for DAEs:</a:t>
            </a:r>
            <a:endParaRPr lang="en-US" sz="1375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6B0B0-06B5-F6CA-BE49-09603D34B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45" y="3557963"/>
            <a:ext cx="4029190" cy="8295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F6E0C0-A163-7B17-900D-9D529A7AB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6489" y="2442718"/>
            <a:ext cx="4257096" cy="23624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293224-AA3E-4179-37C8-F27AE64D8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392" y="978575"/>
            <a:ext cx="4060043" cy="1279601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BB173D69-E469-77C9-77AF-5A6EAF35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4"/>
            <a:ext cx="8225280" cy="307778"/>
          </a:xfrm>
        </p:spPr>
        <p:txBody>
          <a:bodyPr/>
          <a:lstStyle/>
          <a:p>
            <a:r>
              <a:rPr lang="en-US" sz="1800" dirty="0"/>
              <a:t>Learning Neural Differential Algebraic Equations via Operator Splitting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3A1858-60BB-0201-0E48-78B07D56F540}"/>
              </a:ext>
            </a:extLst>
          </p:cNvPr>
          <p:cNvSpPr txBox="1"/>
          <p:nvPr/>
        </p:nvSpPr>
        <p:spPr>
          <a:xfrm>
            <a:off x="4717780" y="701024"/>
            <a:ext cx="39972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 learning problem: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248729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2CDC-634D-7011-1B29-3AE43EB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8D0DE5-B594-D5D5-4418-620E0E1F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3"/>
            <a:ext cx="8225280" cy="466393"/>
          </a:xfrm>
        </p:spPr>
        <p:txBody>
          <a:bodyPr/>
          <a:lstStyle/>
          <a:p>
            <a:r>
              <a:rPr lang="en-US" sz="1875" dirty="0"/>
              <a:t>Learning Neural Differential Algebraic Equations via Operator Splitting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702D4-5F47-B2EE-4E74-FDCF0AB01496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7D2E1-9D67-4387-0C6C-3F9D8AE9F88D}"/>
              </a:ext>
            </a:extLst>
          </p:cNvPr>
          <p:cNvSpPr txBox="1"/>
          <p:nvPr/>
        </p:nvSpPr>
        <p:spPr>
          <a:xfrm>
            <a:off x="6257109" y="3415873"/>
            <a:ext cx="2614380" cy="93871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Inverse modeling, robustness to noise and, out of distribution generalization.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900372-4DAA-9298-34C0-669C7F83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45"/>
          <a:stretch/>
        </p:blipFill>
        <p:spPr>
          <a:xfrm>
            <a:off x="4435281" y="916091"/>
            <a:ext cx="4560674" cy="2426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F582C4-9D83-999E-38EE-E9ECF68C802D}"/>
              </a:ext>
            </a:extLst>
          </p:cNvPr>
          <p:cNvSpPr txBox="1"/>
          <p:nvPr/>
        </p:nvSpPr>
        <p:spPr>
          <a:xfrm>
            <a:off x="291703" y="842985"/>
            <a:ext cx="325268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Case study: coupled tank modeling</a:t>
            </a:r>
            <a:endParaRPr lang="en-US" sz="1375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887CB5-0FFD-74DB-DEBD-6181BB92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30" y="1248343"/>
            <a:ext cx="2505336" cy="18276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A1B57-B6D7-4207-03D2-DA0B0E5F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235" y="3483439"/>
            <a:ext cx="3070998" cy="1310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D9BA3C-6B66-4A88-2F3A-A6494A625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54" y="3533460"/>
            <a:ext cx="2557037" cy="12572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8F90BA-A4C5-0534-7204-C76BFFA9B4ED}"/>
              </a:ext>
            </a:extLst>
          </p:cNvPr>
          <p:cNvSpPr txBox="1"/>
          <p:nvPr/>
        </p:nvSpPr>
        <p:spPr>
          <a:xfrm>
            <a:off x="148045" y="3147626"/>
            <a:ext cx="27867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DAE with unknown components:</a:t>
            </a:r>
            <a:endParaRPr lang="en-US" sz="1375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15D9B4-B2F0-5D6D-A826-045FB0730023}"/>
              </a:ext>
            </a:extLst>
          </p:cNvPr>
          <p:cNvSpPr txBox="1"/>
          <p:nvPr/>
        </p:nvSpPr>
        <p:spPr>
          <a:xfrm>
            <a:off x="2971315" y="3163440"/>
            <a:ext cx="24995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DAE:</a:t>
            </a:r>
            <a:endParaRPr lang="en-US" sz="1375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413499-1B70-2E23-61F0-A638CA10703E}"/>
              </a:ext>
            </a:extLst>
          </p:cNvPr>
          <p:cNvSpPr txBox="1"/>
          <p:nvPr/>
        </p:nvSpPr>
        <p:spPr>
          <a:xfrm>
            <a:off x="6221842" y="4506009"/>
            <a:ext cx="301730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6"/>
              </a:rPr>
              <a:t>https://github.com/pnnl/NeuralDAEs</a:t>
            </a:r>
            <a:r>
              <a:rPr lang="en-US" sz="12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783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E82E2-1D61-D341-2684-ED3EF1E49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F48B40-97D3-59A9-E6FE-35704630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8052EB-B87A-7E46-6967-D13A113DB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264" y="169335"/>
            <a:ext cx="7593330" cy="435911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 Neural Lyapunov Functions from Time-series Data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A072F-A767-A06E-2657-BD238F84EE71}"/>
              </a:ext>
            </a:extLst>
          </p:cNvPr>
          <p:cNvSpPr txBox="1"/>
          <p:nvPr/>
        </p:nvSpPr>
        <p:spPr>
          <a:xfrm>
            <a:off x="199502" y="3706700"/>
            <a:ext cx="3952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Physics-informed loss function with discrete-time Lyapunov penalty: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E5E9B-3608-C7FF-268E-7EF0F2D1F0E3}"/>
              </a:ext>
            </a:extLst>
          </p:cNvPr>
          <p:cNvSpPr txBox="1"/>
          <p:nvPr/>
        </p:nvSpPr>
        <p:spPr>
          <a:xfrm>
            <a:off x="163871" y="1906683"/>
            <a:ext cx="3952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Neural Lyapunov function candidate via input-convex neural network (ICNN)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C75D7-907B-BD72-6EDF-2DDA299B0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3" y="2385270"/>
            <a:ext cx="4014423" cy="90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882EAE-B86C-1116-1AE5-967DDDE9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53" y="3283083"/>
            <a:ext cx="3018616" cy="336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C77476-AC50-3462-F4BF-2E6309B76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16" y="1508117"/>
            <a:ext cx="3851956" cy="3061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21E45B-599B-F6B4-6D32-7DD979F74C39}"/>
              </a:ext>
            </a:extLst>
          </p:cNvPr>
          <p:cNvSpPr txBox="1"/>
          <p:nvPr/>
        </p:nvSpPr>
        <p:spPr>
          <a:xfrm>
            <a:off x="163871" y="893208"/>
            <a:ext cx="3952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We aim to find neural Lyapunov function candidate satisfying the following conditions: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26465B-3129-AA06-280D-AA60A568B841}"/>
              </a:ext>
            </a:extLst>
          </p:cNvPr>
          <p:cNvSpPr txBox="1"/>
          <p:nvPr/>
        </p:nvSpPr>
        <p:spPr>
          <a:xfrm>
            <a:off x="4591081" y="4028517"/>
            <a:ext cx="4307196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5"/>
              </a:rPr>
              <a:t>https://github.com/pnnl/neuromancer/blob/master/examples/control/Part_5_neural_Lyapunov.ipynb</a:t>
            </a:r>
            <a:r>
              <a:rPr lang="en-US" sz="1250" dirty="0"/>
              <a:t> </a:t>
            </a:r>
            <a:br>
              <a:rPr lang="en-US" sz="1250" dirty="0"/>
            </a:br>
            <a:r>
              <a:rPr lang="en-US" sz="1250" dirty="0">
                <a:hlinkClick r:id="rId6"/>
              </a:rPr>
              <a:t>https://github.com/pnnl/neuromancer/tree/Lyapunov_DPC</a:t>
            </a:r>
            <a:r>
              <a:rPr lang="en-US" sz="1250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525BC2-8231-DBFA-04AD-661F6C750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8397" y="1757182"/>
            <a:ext cx="4264197" cy="21950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05D32F-6069-32D3-EE6E-8723DFB78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30" y="4252765"/>
            <a:ext cx="3924456" cy="3168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31E5A5-675D-6A76-ACF4-A2B011DE1EF1}"/>
              </a:ext>
            </a:extLst>
          </p:cNvPr>
          <p:cNvSpPr txBox="1"/>
          <p:nvPr/>
        </p:nvSpPr>
        <p:spPr>
          <a:xfrm>
            <a:off x="4518398" y="891784"/>
            <a:ext cx="42179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Learning problem formulation for joint learning of neural Lyapunov functions and control policies via Differentiable Predictive Control (DPC)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47E1F-818D-E913-4EB8-C259834564A5}"/>
              </a:ext>
            </a:extLst>
          </p:cNvPr>
          <p:cNvSpPr txBox="1"/>
          <p:nvPr/>
        </p:nvSpPr>
        <p:spPr>
          <a:xfrm>
            <a:off x="928827" y="4774168"/>
            <a:ext cx="6736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Gaurav Manek, J. Zico Kolter, Learning Stable Deep Dynamics Models, </a:t>
            </a:r>
            <a:r>
              <a:rPr lang="en-US" sz="900" dirty="0" err="1"/>
              <a:t>NeurIPS</a:t>
            </a:r>
            <a:r>
              <a:rPr lang="en-US" sz="900" dirty="0"/>
              <a:t> 2019</a:t>
            </a:r>
          </a:p>
          <a:p>
            <a:r>
              <a:rPr lang="en-US" sz="900" dirty="0"/>
              <a:t>S. Mukherjee, J. </a:t>
            </a:r>
            <a:r>
              <a:rPr lang="en-US" sz="900" dirty="0" err="1"/>
              <a:t>Drgoňa</a:t>
            </a:r>
            <a:r>
              <a:rPr lang="en-US" sz="900" dirty="0"/>
              <a:t>, A. Tuor, M. </a:t>
            </a:r>
            <a:r>
              <a:rPr lang="en-US" sz="900" dirty="0" err="1"/>
              <a:t>Halappanavar</a:t>
            </a:r>
            <a:r>
              <a:rPr lang="en-US" sz="900" dirty="0"/>
              <a:t>, D. Vrabie, Neural Lyapunov Differentiable Predictive Control, </a:t>
            </a:r>
            <a:r>
              <a:rPr lang="en-US" sz="900" dirty="0">
                <a:latin typeface="Lucida Grande"/>
              </a:rPr>
              <a:t>CDC, </a:t>
            </a:r>
            <a:r>
              <a:rPr lang="en-US" sz="900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82156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68931df-3f45-4445-be76-105235143e52"/>
    <ds:schemaRef ds:uri="http://schemas.microsoft.com/office/2006/documentManagement/types"/>
    <ds:schemaRef ds:uri="http://purl.org/dc/terms/"/>
    <ds:schemaRef ds:uri="http://purl.org/dc/dcmitype/"/>
    <ds:schemaRef ds:uri="e3b5c32c-df6c-443f-b08b-73d85d62f2b5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2359</TotalTime>
  <Words>955</Words>
  <Application>Microsoft Office PowerPoint</Application>
  <PresentationFormat>On-screen Show (16:9)</PresentationFormat>
  <Paragraphs>111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Arial</vt:lpstr>
      <vt:lpstr>Calibri</vt:lpstr>
      <vt:lpstr>Courier New</vt:lpstr>
      <vt:lpstr>Helvetica</vt:lpstr>
      <vt:lpstr>Lucida Grande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Safe Physics-Informed Learning in Dynamics and Control</vt:lpstr>
      <vt:lpstr>PowerPoint Presentation</vt:lpstr>
      <vt:lpstr>Learning to Model (L2M) Dynamical Systems  </vt:lpstr>
      <vt:lpstr>Learning Networked Dynamical Systems via Universal Differential Equations</vt:lpstr>
      <vt:lpstr>Learning Networked Dynamical Systems via Universal Differential Equations</vt:lpstr>
      <vt:lpstr>Learning Neural Differential Algebraic Equations via Operator Splitting</vt:lpstr>
      <vt:lpstr>Learning Neural Differential Algebraic Equations via Operator Splitting</vt:lpstr>
      <vt:lpstr>Learning Neural Differential Algebraic Equations via Operator Splitting</vt:lpstr>
      <vt:lpstr>Learning Neural Lyapunov Functions from Time-series Data</vt:lpstr>
      <vt:lpstr>NeuroMANCER Scientific Machine Learning Library</vt:lpstr>
      <vt:lpstr>Summary</vt:lpstr>
      <vt:lpstr>NeuroMANCER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53</cp:revision>
  <dcterms:created xsi:type="dcterms:W3CDTF">2024-09-05T00:30:18Z</dcterms:created>
  <dcterms:modified xsi:type="dcterms:W3CDTF">2025-07-09T21:47:46Z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